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00cef09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00cef09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203d56c86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203d56c86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203d56c86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203d56c86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8203d56c86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8203d56c86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00cef09d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00cef09d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203d56c86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8203d56c86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203d56c86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203d56c86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8203d56c86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8203d56c86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203d56c86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203d56c86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900cef09d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900cef09d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203d56c86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203d56c86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03d56c86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03d56c86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203d56c86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8203d56c86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8203d56c86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8203d56c86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8203d56c86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8203d56c86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203d56c86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203d56c86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203d56c86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203d56c86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203d56c86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203d56c86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00cef09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00cef09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203d56c86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203d56c86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900cef09d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900cef09d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00cef09d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900cef09d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21" name="Google Shape;21;p2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0" name="Google Shape;110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1" name="Google Shape;111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3" name="Google Shape;113;p11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p12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9" name="Google Shape;119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0" name="Google Shape;120;p12"/>
            <p:cNvCxnSpPr>
              <a:stCxn id="118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2" name="Google Shape;122;p12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5" name="Google Shape;125;p13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6" name="Google Shape;126;p1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" name="Google Shape;129;p13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0" name="Google Shape;130;p13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3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4" name="Google Shape;134;p14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5" name="Google Shape;135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14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9" name="Google Shape;139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4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/>
          <p:nvPr/>
        </p:nvSpPr>
        <p:spPr>
          <a:xfrm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8" name="Google Shape;168;p19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9" name="Google Shape;169;p19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0" name="Google Shape;170;p19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1" name="Google Shape;171;p19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>
            <a:off x="59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" name="Google Shape;34;p3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4" name="Google Shape;184;p21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5" name="Google Shape;185;p21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ctrTitle"/>
          </p:nvPr>
        </p:nvSpPr>
        <p:spPr>
          <a:xfrm>
            <a:off x="1029365" y="892950"/>
            <a:ext cx="22752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1800">
                <a:solidFill>
                  <a:srgbClr val="9C1B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1029365" y="2982500"/>
            <a:ext cx="21894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rgbClr val="9C1B4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3" name="Google Shape;193;p25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6" name="Google Shape;196;p26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26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98" name="Google Shape;198;p26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26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00" name="Google Shape;200;p26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"/>
              <a:buNone/>
              <a:defRPr sz="6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6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4" name="Google Shape;204;p27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27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06" name="Google Shape;206;p27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27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08" name="Google Shape;208;p27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9" name="Google Shape;209;p27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10" name="Google Shape;210;p27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1" name="Google Shape;211;p27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12" name="Google Shape;212;p27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3" name="Google Shape;213;p27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14" name="Google Shape;214;p27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5" name="Google Shape;215;p27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8" name="Google Shape;218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9" name="Google Shape;21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4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6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7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7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7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8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8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8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8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8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9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9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9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9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9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0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94" name="Google Shape;94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0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6" name="Google Shape;96;p10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0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0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10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10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" name="Google Shape;102;p10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242637"/>
            </a:gs>
            <a:gs pos="51000">
              <a:srgbClr val="242637"/>
            </a:gs>
            <a:gs pos="100000">
              <a:srgbClr val="33364F"/>
            </a:gs>
          </a:gsLst>
          <a:lin ang="189007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●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○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■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●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○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■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●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Char char="○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"/>
              <a:buChar char="■"/>
              <a:defRPr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ctrTitle"/>
          </p:nvPr>
        </p:nvSpPr>
        <p:spPr>
          <a:xfrm>
            <a:off x="2020800" y="555825"/>
            <a:ext cx="5102400" cy="6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 Work </a:t>
            </a:r>
            <a:endParaRPr/>
          </a:p>
        </p:txBody>
      </p:sp>
      <p:sp>
        <p:nvSpPr>
          <p:cNvPr id="225" name="Google Shape;225;p29"/>
          <p:cNvSpPr txBox="1"/>
          <p:nvPr>
            <p:ph idx="1" type="subTitle"/>
          </p:nvPr>
        </p:nvSpPr>
        <p:spPr>
          <a:xfrm>
            <a:off x="311700" y="1335975"/>
            <a:ext cx="8520600" cy="19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Please do a little research ahead find out the following about your computer system properties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Processor 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Installed RAM</a:t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Operating System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400"/>
              <a:t>If you are struggling to find them please use google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 txBox="1"/>
          <p:nvPr>
            <p:ph type="ctrTitle"/>
          </p:nvPr>
        </p:nvSpPr>
        <p:spPr>
          <a:xfrm>
            <a:off x="1167209" y="355925"/>
            <a:ext cx="7245000" cy="8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L3 (level 3) cache</a:t>
            </a:r>
            <a:endParaRPr sz="2400"/>
          </a:p>
        </p:txBody>
      </p:sp>
      <p:sp>
        <p:nvSpPr>
          <p:cNvPr id="289" name="Google Shape;289;p38"/>
          <p:cNvSpPr txBox="1"/>
          <p:nvPr>
            <p:ph idx="1" type="subTitle"/>
          </p:nvPr>
        </p:nvSpPr>
        <p:spPr>
          <a:xfrm>
            <a:off x="130850" y="292125"/>
            <a:ext cx="4934700" cy="3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main </a:t>
            </a:r>
            <a:r>
              <a:rPr lang="en" sz="1700"/>
              <a:t>bottleneck</a:t>
            </a:r>
            <a:r>
              <a:rPr lang="en" sz="1700"/>
              <a:t> that you will run into with the CPU is memory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CPUs have built in memory called L1, L2, and L3 cache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L1 - 1 per core and split into 2 parts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fastest and the smallest </a:t>
            </a:r>
            <a:r>
              <a:rPr lang="en" sz="1700"/>
              <a:t>cache</a:t>
            </a:r>
            <a:r>
              <a:rPr lang="en" sz="1700"/>
              <a:t>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holds the data currently being worked on.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L2 - 1 per core does not share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still very fast &amp; much larger.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Holds the data coming up next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L3 - 1 per CPU Shares with all cores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Slowest in the CPU but huge compared to other levels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part of the cpu that directly talked to the RAM. </a:t>
            </a:r>
            <a:endParaRPr sz="1700"/>
          </a:p>
        </p:txBody>
      </p:sp>
      <p:pic>
        <p:nvPicPr>
          <p:cNvPr id="290" name="Google Shape;290;p38"/>
          <p:cNvPicPr preferRelativeResize="0"/>
          <p:nvPr/>
        </p:nvPicPr>
        <p:blipFill rotWithShape="1">
          <a:blip r:embed="rId3">
            <a:alphaModFix/>
          </a:blip>
          <a:srcRect b="37122" l="4287" r="33208" t="1890"/>
          <a:stretch/>
        </p:blipFill>
        <p:spPr>
          <a:xfrm>
            <a:off x="4717325" y="2339700"/>
            <a:ext cx="4223451" cy="202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/>
          <p:nvPr>
            <p:ph type="ctrTitle"/>
          </p:nvPr>
        </p:nvSpPr>
        <p:spPr>
          <a:xfrm>
            <a:off x="1014625" y="892950"/>
            <a:ext cx="4412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Random Access Memory - RAM</a:t>
            </a:r>
            <a:endParaRPr sz="2400"/>
          </a:p>
        </p:txBody>
      </p:sp>
      <p:sp>
        <p:nvSpPr>
          <p:cNvPr id="296" name="Google Shape;296;p39"/>
          <p:cNvSpPr txBox="1"/>
          <p:nvPr>
            <p:ph idx="1" type="subTitle"/>
          </p:nvPr>
        </p:nvSpPr>
        <p:spPr>
          <a:xfrm>
            <a:off x="1014625" y="1685550"/>
            <a:ext cx="34125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RAM is the short term memory on the computer.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When you are using, storing, and </a:t>
            </a:r>
            <a:r>
              <a:rPr lang="en" sz="1800"/>
              <a:t>caching information, this is where it is being sent.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Anything on here is lost when there is no power</a:t>
            </a:r>
            <a:r>
              <a:rPr lang="en" sz="1800"/>
              <a:t>  </a:t>
            </a:r>
            <a:endParaRPr sz="1800"/>
          </a:p>
        </p:txBody>
      </p:sp>
      <p:pic>
        <p:nvPicPr>
          <p:cNvPr id="297" name="Google Shape;29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950" y="587825"/>
            <a:ext cx="4412074" cy="3844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>
            <p:ph type="ctrTitle"/>
          </p:nvPr>
        </p:nvSpPr>
        <p:spPr>
          <a:xfrm>
            <a:off x="514084" y="312375"/>
            <a:ext cx="7245000" cy="8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Things to Consider with RAM</a:t>
            </a:r>
            <a:endParaRPr sz="2400"/>
          </a:p>
        </p:txBody>
      </p:sp>
      <p:sp>
        <p:nvSpPr>
          <p:cNvPr id="303" name="Google Shape;303;p40"/>
          <p:cNvSpPr txBox="1"/>
          <p:nvPr>
            <p:ph idx="1" type="subTitle"/>
          </p:nvPr>
        </p:nvSpPr>
        <p:spPr>
          <a:xfrm>
            <a:off x="463225" y="1511325"/>
            <a:ext cx="7346700" cy="3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</a:t>
            </a:r>
            <a:r>
              <a:rPr lang="en" sz="1800"/>
              <a:t>current</a:t>
            </a:r>
            <a:r>
              <a:rPr lang="en" sz="1800"/>
              <a:t> </a:t>
            </a:r>
            <a:r>
              <a:rPr lang="en" sz="1800"/>
              <a:t>version</a:t>
            </a:r>
            <a:r>
              <a:rPr lang="en" sz="1800"/>
              <a:t> of RAM is DDR4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Frequency is very similar to the CPUs clock speed but measured in MHz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</a:t>
            </a:r>
            <a:r>
              <a:rPr lang="en" sz="1800"/>
              <a:t>emember that 1000 MHz is 1Ghz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So a 2666 MHz is 2.6GHz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Latency is less important than frequency but still important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1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04532" cy="16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2"/>
          <p:cNvSpPr txBox="1"/>
          <p:nvPr>
            <p:ph type="ctrTitle"/>
          </p:nvPr>
        </p:nvSpPr>
        <p:spPr>
          <a:xfrm>
            <a:off x="624325" y="892950"/>
            <a:ext cx="34125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Storage - SSD &amp; HDD</a:t>
            </a:r>
            <a:endParaRPr sz="2400"/>
          </a:p>
        </p:txBody>
      </p:sp>
      <p:sp>
        <p:nvSpPr>
          <p:cNvPr id="316" name="Google Shape;316;p42"/>
          <p:cNvSpPr txBox="1"/>
          <p:nvPr>
            <p:ph idx="1" type="subTitle"/>
          </p:nvPr>
        </p:nvSpPr>
        <p:spPr>
          <a:xfrm>
            <a:off x="624325" y="1685550"/>
            <a:ext cx="32853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Storage is the long term memory, this will save information even when the computer is turned off.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SSD and HDD are 2 different types of storage with positives and negatives for both</a:t>
            </a:r>
            <a:endParaRPr sz="1800"/>
          </a:p>
        </p:txBody>
      </p:sp>
      <p:pic>
        <p:nvPicPr>
          <p:cNvPr id="317" name="Google Shape;31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650" y="357325"/>
            <a:ext cx="2895028" cy="250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799" y="2248476"/>
            <a:ext cx="2895024" cy="28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2"/>
          <p:cNvSpPr txBox="1"/>
          <p:nvPr/>
        </p:nvSpPr>
        <p:spPr>
          <a:xfrm>
            <a:off x="4041900" y="357325"/>
            <a:ext cx="1060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HDD</a:t>
            </a:r>
            <a:endParaRPr b="1" sz="23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320" name="Google Shape;320;p42"/>
          <p:cNvSpPr txBox="1"/>
          <p:nvPr/>
        </p:nvSpPr>
        <p:spPr>
          <a:xfrm>
            <a:off x="6125225" y="4108200"/>
            <a:ext cx="1175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SSD</a:t>
            </a:r>
            <a:endParaRPr b="1" sz="23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idx="1" type="subTitle"/>
          </p:nvPr>
        </p:nvSpPr>
        <p:spPr>
          <a:xfrm flipH="1">
            <a:off x="4108150" y="979900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 are </a:t>
            </a:r>
            <a:r>
              <a:rPr lang="en"/>
              <a:t>drastically</a:t>
            </a:r>
            <a:r>
              <a:rPr lang="en"/>
              <a:t> more expensive </a:t>
            </a:r>
            <a:endParaRPr/>
          </a:p>
        </p:txBody>
      </p:sp>
      <p:sp>
        <p:nvSpPr>
          <p:cNvPr id="326" name="Google Shape;326;p43"/>
          <p:cNvSpPr txBox="1"/>
          <p:nvPr>
            <p:ph idx="2" type="subTitle"/>
          </p:nvPr>
        </p:nvSpPr>
        <p:spPr>
          <a:xfrm flipH="1">
            <a:off x="4108300" y="1715375"/>
            <a:ext cx="47337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can hold a lot more for much cheaper. 4 cents per gig. SDDs are closer to 13 cents, 3x more</a:t>
            </a:r>
            <a:endParaRPr/>
          </a:p>
        </p:txBody>
      </p:sp>
      <p:sp>
        <p:nvSpPr>
          <p:cNvPr id="327" name="Google Shape;327;p43"/>
          <p:cNvSpPr txBox="1"/>
          <p:nvPr>
            <p:ph idx="3" type="subTitle"/>
          </p:nvPr>
        </p:nvSpPr>
        <p:spPr>
          <a:xfrm flipH="1">
            <a:off x="4108150" y="2574850"/>
            <a:ext cx="47337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SDDs are close to 20x faster than HDDs to access and can result in 3x faster loading </a:t>
            </a:r>
            <a:endParaRPr/>
          </a:p>
        </p:txBody>
      </p:sp>
      <p:sp>
        <p:nvSpPr>
          <p:cNvPr id="328" name="Google Shape;328;p43"/>
          <p:cNvSpPr txBox="1"/>
          <p:nvPr>
            <p:ph type="ctrTitle"/>
          </p:nvPr>
        </p:nvSpPr>
        <p:spPr>
          <a:xfrm>
            <a:off x="-958379" y="327475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vs Cons</a:t>
            </a:r>
            <a:endParaRPr/>
          </a:p>
        </p:txBody>
      </p:sp>
      <p:sp>
        <p:nvSpPr>
          <p:cNvPr id="329" name="Google Shape;329;p43"/>
          <p:cNvSpPr txBox="1"/>
          <p:nvPr>
            <p:ph idx="7" type="subTitle"/>
          </p:nvPr>
        </p:nvSpPr>
        <p:spPr>
          <a:xfrm flipH="1">
            <a:off x="4108025" y="3434325"/>
            <a:ext cx="4558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get fragmented and need to be defragmented from time to time or it will affect speed. SDDs should NEVER be defragged</a:t>
            </a:r>
            <a:endParaRPr/>
          </a:p>
        </p:txBody>
      </p:sp>
      <p:sp>
        <p:nvSpPr>
          <p:cNvPr id="330" name="Google Shape;330;p43"/>
          <p:cNvSpPr txBox="1"/>
          <p:nvPr>
            <p:ph idx="9" type="title"/>
          </p:nvPr>
        </p:nvSpPr>
        <p:spPr>
          <a:xfrm>
            <a:off x="2599375" y="1099812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</a:t>
            </a:r>
            <a:endParaRPr/>
          </a:p>
        </p:txBody>
      </p:sp>
      <p:sp>
        <p:nvSpPr>
          <p:cNvPr id="331" name="Google Shape;331;p43"/>
          <p:cNvSpPr txBox="1"/>
          <p:nvPr>
            <p:ph idx="13" type="title"/>
          </p:nvPr>
        </p:nvSpPr>
        <p:spPr>
          <a:xfrm>
            <a:off x="2599375" y="183260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Capacity</a:t>
            </a:r>
            <a:endParaRPr/>
          </a:p>
        </p:txBody>
      </p:sp>
      <p:sp>
        <p:nvSpPr>
          <p:cNvPr id="332" name="Google Shape;332;p43"/>
          <p:cNvSpPr txBox="1"/>
          <p:nvPr>
            <p:ph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</a:t>
            </a:r>
            <a:endParaRPr/>
          </a:p>
        </p:txBody>
      </p:sp>
      <p:sp>
        <p:nvSpPr>
          <p:cNvPr id="333" name="Google Shape;333;p43"/>
          <p:cNvSpPr txBox="1"/>
          <p:nvPr>
            <p:ph idx="15" type="title"/>
          </p:nvPr>
        </p:nvSpPr>
        <p:spPr>
          <a:xfrm>
            <a:off x="2202975" y="3537925"/>
            <a:ext cx="16269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Fragmentation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/>
          <p:nvPr>
            <p:ph idx="1" type="subTitle"/>
          </p:nvPr>
        </p:nvSpPr>
        <p:spPr>
          <a:xfrm flipH="1">
            <a:off x="4108150" y="1099800"/>
            <a:ext cx="47337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are still everywhere and have huge storage but SSDs are quickly becoming the standard</a:t>
            </a:r>
            <a:endParaRPr/>
          </a:p>
        </p:txBody>
      </p:sp>
      <p:sp>
        <p:nvSpPr>
          <p:cNvPr id="339" name="Google Shape;339;p44"/>
          <p:cNvSpPr txBox="1"/>
          <p:nvPr>
            <p:ph idx="2" type="subTitle"/>
          </p:nvPr>
        </p:nvSpPr>
        <p:spPr>
          <a:xfrm flipH="1">
            <a:off x="4108300" y="1715375"/>
            <a:ext cx="47337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have a limit to how small they can actually be, SSDs don’t</a:t>
            </a:r>
            <a:endParaRPr/>
          </a:p>
        </p:txBody>
      </p:sp>
      <p:sp>
        <p:nvSpPr>
          <p:cNvPr id="340" name="Google Shape;340;p44"/>
          <p:cNvSpPr txBox="1"/>
          <p:nvPr>
            <p:ph idx="3" type="subTitle"/>
          </p:nvPr>
        </p:nvSpPr>
        <p:spPr>
          <a:xfrm flipH="1">
            <a:off x="4108150" y="2574850"/>
            <a:ext cx="47337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SSDs make no noise at all. They are non-mechanical</a:t>
            </a:r>
            <a:endParaRPr/>
          </a:p>
        </p:txBody>
      </p:sp>
      <p:sp>
        <p:nvSpPr>
          <p:cNvPr id="341" name="Google Shape;341;p44"/>
          <p:cNvSpPr txBox="1"/>
          <p:nvPr>
            <p:ph type="ctrTitle"/>
          </p:nvPr>
        </p:nvSpPr>
        <p:spPr>
          <a:xfrm>
            <a:off x="-958379" y="327475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vs Cons</a:t>
            </a:r>
            <a:endParaRPr/>
          </a:p>
        </p:txBody>
      </p:sp>
      <p:sp>
        <p:nvSpPr>
          <p:cNvPr id="342" name="Google Shape;342;p44"/>
          <p:cNvSpPr txBox="1"/>
          <p:nvPr>
            <p:ph idx="7" type="subTitle"/>
          </p:nvPr>
        </p:nvSpPr>
        <p:spPr>
          <a:xfrm flipH="1">
            <a:off x="4108025" y="3434325"/>
            <a:ext cx="4558800" cy="7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SSD has no moving parts and is much more likely to survive a drop</a:t>
            </a:r>
            <a:endParaRPr/>
          </a:p>
        </p:txBody>
      </p:sp>
      <p:sp>
        <p:nvSpPr>
          <p:cNvPr id="343" name="Google Shape;343;p44"/>
          <p:cNvSpPr txBox="1"/>
          <p:nvPr>
            <p:ph idx="9" type="title"/>
          </p:nvPr>
        </p:nvSpPr>
        <p:spPr>
          <a:xfrm>
            <a:off x="2599375" y="1099812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Availability</a:t>
            </a:r>
            <a:endParaRPr/>
          </a:p>
        </p:txBody>
      </p:sp>
      <p:sp>
        <p:nvSpPr>
          <p:cNvPr id="344" name="Google Shape;344;p44"/>
          <p:cNvSpPr txBox="1"/>
          <p:nvPr>
            <p:ph idx="13" type="title"/>
          </p:nvPr>
        </p:nvSpPr>
        <p:spPr>
          <a:xfrm>
            <a:off x="1905175" y="1832600"/>
            <a:ext cx="1924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 Factors</a:t>
            </a:r>
            <a:endParaRPr/>
          </a:p>
        </p:txBody>
      </p:sp>
      <p:sp>
        <p:nvSpPr>
          <p:cNvPr id="345" name="Google Shape;345;p44"/>
          <p:cNvSpPr txBox="1"/>
          <p:nvPr>
            <p:ph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</a:t>
            </a:r>
            <a:endParaRPr/>
          </a:p>
        </p:txBody>
      </p:sp>
      <p:sp>
        <p:nvSpPr>
          <p:cNvPr id="346" name="Google Shape;346;p44"/>
          <p:cNvSpPr txBox="1"/>
          <p:nvPr>
            <p:ph idx="15" type="title"/>
          </p:nvPr>
        </p:nvSpPr>
        <p:spPr>
          <a:xfrm>
            <a:off x="2202975" y="3537925"/>
            <a:ext cx="16269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Durability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5"/>
          <p:cNvSpPr txBox="1"/>
          <p:nvPr>
            <p:ph idx="1" type="subTitle"/>
          </p:nvPr>
        </p:nvSpPr>
        <p:spPr>
          <a:xfrm flipH="1">
            <a:off x="4108150" y="1099800"/>
            <a:ext cx="4733700" cy="56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need to spin a reader in circles even if they are not in use, leading to wasted energy</a:t>
            </a:r>
            <a:endParaRPr/>
          </a:p>
        </p:txBody>
      </p:sp>
      <p:sp>
        <p:nvSpPr>
          <p:cNvPr id="352" name="Google Shape;352;p45"/>
          <p:cNvSpPr txBox="1"/>
          <p:nvPr>
            <p:ph idx="2" type="subTitle"/>
          </p:nvPr>
        </p:nvSpPr>
        <p:spPr>
          <a:xfrm flipH="1">
            <a:off x="4108150" y="1832600"/>
            <a:ext cx="47337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SSDs can only write a certain number of times but that is likely to last longer than the computer will</a:t>
            </a:r>
            <a:endParaRPr/>
          </a:p>
        </p:txBody>
      </p:sp>
      <p:sp>
        <p:nvSpPr>
          <p:cNvPr id="353" name="Google Shape;353;p45"/>
          <p:cNvSpPr txBox="1"/>
          <p:nvPr>
            <p:ph idx="3" type="subTitle"/>
          </p:nvPr>
        </p:nvSpPr>
        <p:spPr>
          <a:xfrm flipH="1">
            <a:off x="4108150" y="2577150"/>
            <a:ext cx="4733700" cy="22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HDDs offer large size for cheap, but SDDs win in every other way. If you are planning to write a lot (editors) or storing a lot (picture and videos) then HDDs are best for you.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both is always an option as well, using the best of both worlds</a:t>
            </a:r>
            <a:endParaRPr/>
          </a:p>
        </p:txBody>
      </p:sp>
      <p:sp>
        <p:nvSpPr>
          <p:cNvPr id="354" name="Google Shape;354;p45"/>
          <p:cNvSpPr txBox="1"/>
          <p:nvPr>
            <p:ph type="ctrTitle"/>
          </p:nvPr>
        </p:nvSpPr>
        <p:spPr>
          <a:xfrm>
            <a:off x="-958379" y="327475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vs Cons</a:t>
            </a:r>
            <a:endParaRPr/>
          </a:p>
        </p:txBody>
      </p:sp>
      <p:sp>
        <p:nvSpPr>
          <p:cNvPr id="355" name="Google Shape;355;p45"/>
          <p:cNvSpPr txBox="1"/>
          <p:nvPr>
            <p:ph idx="9" type="title"/>
          </p:nvPr>
        </p:nvSpPr>
        <p:spPr>
          <a:xfrm>
            <a:off x="2599375" y="1099812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</a:t>
            </a:r>
            <a:endParaRPr/>
          </a:p>
        </p:txBody>
      </p:sp>
      <p:sp>
        <p:nvSpPr>
          <p:cNvPr id="356" name="Google Shape;356;p45"/>
          <p:cNvSpPr txBox="1"/>
          <p:nvPr>
            <p:ph idx="13" type="title"/>
          </p:nvPr>
        </p:nvSpPr>
        <p:spPr>
          <a:xfrm>
            <a:off x="1905175" y="1905438"/>
            <a:ext cx="1924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Longevity</a:t>
            </a:r>
            <a:endParaRPr/>
          </a:p>
        </p:txBody>
      </p:sp>
      <p:sp>
        <p:nvSpPr>
          <p:cNvPr id="357" name="Google Shape;357;p45"/>
          <p:cNvSpPr txBox="1"/>
          <p:nvPr>
            <p:ph idx="14" type="title"/>
          </p:nvPr>
        </p:nvSpPr>
        <p:spPr>
          <a:xfrm>
            <a:off x="2599375" y="278353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All </a:t>
            </a:r>
            <a:endParaRPr/>
          </a:p>
        </p:txBody>
      </p:sp>
      <p:cxnSp>
        <p:nvCxnSpPr>
          <p:cNvPr id="358" name="Google Shape;358;p45"/>
          <p:cNvCxnSpPr/>
          <p:nvPr/>
        </p:nvCxnSpPr>
        <p:spPr>
          <a:xfrm>
            <a:off x="661475" y="2571750"/>
            <a:ext cx="8268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6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6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5" name="Google Shape;3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04532" cy="16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7"/>
          <p:cNvSpPr txBox="1"/>
          <p:nvPr>
            <p:ph type="ctrTitle"/>
          </p:nvPr>
        </p:nvSpPr>
        <p:spPr>
          <a:xfrm>
            <a:off x="1014625" y="764725"/>
            <a:ext cx="34125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Expansion Cards</a:t>
            </a:r>
            <a:endParaRPr sz="2400"/>
          </a:p>
        </p:txBody>
      </p:sp>
      <p:sp>
        <p:nvSpPr>
          <p:cNvPr id="371" name="Google Shape;371;p47"/>
          <p:cNvSpPr txBox="1"/>
          <p:nvPr>
            <p:ph idx="1" type="subTitle"/>
          </p:nvPr>
        </p:nvSpPr>
        <p:spPr>
          <a:xfrm>
            <a:off x="464650" y="1685550"/>
            <a:ext cx="38172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These expand the capabilities of your computer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most well known expansion card is a video card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Some other expansion Cards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Network Card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Sound Card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Video Capture Card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Interface Cards</a:t>
            </a:r>
            <a:endParaRPr sz="1800"/>
          </a:p>
        </p:txBody>
      </p:sp>
      <p:sp>
        <p:nvSpPr>
          <p:cNvPr id="372" name="Google Shape;372;p47"/>
          <p:cNvSpPr txBox="1"/>
          <p:nvPr/>
        </p:nvSpPr>
        <p:spPr>
          <a:xfrm>
            <a:off x="6573900" y="1239825"/>
            <a:ext cx="1060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Video Card</a:t>
            </a:r>
            <a:endParaRPr b="1" sz="16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126" y="764724"/>
            <a:ext cx="2146776" cy="214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4575" y="2911501"/>
            <a:ext cx="2558600" cy="125704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7"/>
          <p:cNvSpPr txBox="1"/>
          <p:nvPr/>
        </p:nvSpPr>
        <p:spPr>
          <a:xfrm>
            <a:off x="5149125" y="3522575"/>
            <a:ext cx="1060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Sound Card</a:t>
            </a:r>
            <a:endParaRPr b="1" sz="16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31" name="Google Shape;231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West-Mec Coding 101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8"/>
          <p:cNvSpPr txBox="1"/>
          <p:nvPr>
            <p:ph type="ctrTitle"/>
          </p:nvPr>
        </p:nvSpPr>
        <p:spPr>
          <a:xfrm>
            <a:off x="1014625" y="892950"/>
            <a:ext cx="34125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Motherboard</a:t>
            </a:r>
            <a:endParaRPr sz="2500"/>
          </a:p>
        </p:txBody>
      </p:sp>
      <p:sp>
        <p:nvSpPr>
          <p:cNvPr id="381" name="Google Shape;381;p48"/>
          <p:cNvSpPr txBox="1"/>
          <p:nvPr>
            <p:ph idx="1" type="subTitle"/>
          </p:nvPr>
        </p:nvSpPr>
        <p:spPr>
          <a:xfrm>
            <a:off x="1014625" y="1685550"/>
            <a:ext cx="24690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</a:t>
            </a:r>
            <a:r>
              <a:rPr lang="en" sz="1800"/>
              <a:t>motherboard</a:t>
            </a:r>
            <a:r>
              <a:rPr lang="en" sz="1800"/>
              <a:t> holds all of the other pieces of the </a:t>
            </a:r>
            <a:r>
              <a:rPr lang="en" sz="1800"/>
              <a:t>computer</a:t>
            </a:r>
            <a:r>
              <a:rPr lang="en" sz="1800"/>
              <a:t> together and allows them to </a:t>
            </a:r>
            <a:r>
              <a:rPr lang="en" sz="1800"/>
              <a:t>communicate</a:t>
            </a:r>
            <a:r>
              <a:rPr lang="en" sz="1800"/>
              <a:t> together.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382" name="Google Shape;38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6225" y="1047750"/>
            <a:ext cx="48768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025" y="1018600"/>
            <a:ext cx="4876800" cy="304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49"/>
          <p:cNvCxnSpPr/>
          <p:nvPr/>
        </p:nvCxnSpPr>
        <p:spPr>
          <a:xfrm>
            <a:off x="2338650" y="1187875"/>
            <a:ext cx="1857900" cy="6993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49"/>
          <p:cNvCxnSpPr/>
          <p:nvPr/>
        </p:nvCxnSpPr>
        <p:spPr>
          <a:xfrm flipH="1">
            <a:off x="4801267" y="896515"/>
            <a:ext cx="1733700" cy="582900"/>
          </a:xfrm>
          <a:prstGeom prst="straightConnector1">
            <a:avLst/>
          </a:prstGeom>
          <a:noFill/>
          <a:ln cap="flat" cmpd="sng" w="28575">
            <a:solidFill>
              <a:srgbClr val="EFEFE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49"/>
          <p:cNvCxnSpPr/>
          <p:nvPr/>
        </p:nvCxnSpPr>
        <p:spPr>
          <a:xfrm rot="10800000">
            <a:off x="5517525" y="2703350"/>
            <a:ext cx="1770300" cy="8523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49"/>
          <p:cNvCxnSpPr/>
          <p:nvPr/>
        </p:nvCxnSpPr>
        <p:spPr>
          <a:xfrm flipH="1" rot="10800000">
            <a:off x="2302225" y="2797925"/>
            <a:ext cx="1041900" cy="663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2" name="Google Shape;392;p49"/>
          <p:cNvSpPr txBox="1"/>
          <p:nvPr>
            <p:ph idx="4294967295" type="title"/>
          </p:nvPr>
        </p:nvSpPr>
        <p:spPr>
          <a:xfrm>
            <a:off x="1108050" y="670000"/>
            <a:ext cx="2148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socket</a:t>
            </a:r>
            <a:endParaRPr/>
          </a:p>
        </p:txBody>
      </p:sp>
      <p:sp>
        <p:nvSpPr>
          <p:cNvPr id="393" name="Google Shape;393;p49"/>
          <p:cNvSpPr txBox="1"/>
          <p:nvPr>
            <p:ph idx="4294967295" type="title"/>
          </p:nvPr>
        </p:nvSpPr>
        <p:spPr>
          <a:xfrm>
            <a:off x="6057225" y="363375"/>
            <a:ext cx="18912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RAM slots</a:t>
            </a:r>
            <a:endParaRPr/>
          </a:p>
        </p:txBody>
      </p:sp>
      <p:sp>
        <p:nvSpPr>
          <p:cNvPr id="394" name="Google Shape;394;p49"/>
          <p:cNvSpPr txBox="1"/>
          <p:nvPr>
            <p:ph idx="4294967295" type="title"/>
          </p:nvPr>
        </p:nvSpPr>
        <p:spPr>
          <a:xfrm>
            <a:off x="1046375" y="3495500"/>
            <a:ext cx="24579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/ output connectors</a:t>
            </a:r>
            <a:endParaRPr/>
          </a:p>
        </p:txBody>
      </p:sp>
      <p:sp>
        <p:nvSpPr>
          <p:cNvPr id="395" name="Google Shape;395;p49"/>
          <p:cNvSpPr txBox="1"/>
          <p:nvPr>
            <p:ph idx="4294967295" type="title"/>
          </p:nvPr>
        </p:nvSpPr>
        <p:spPr>
          <a:xfrm>
            <a:off x="6382075" y="3647925"/>
            <a:ext cx="27063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PCI slots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Expansion slots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0"/>
          <p:cNvSpPr txBox="1"/>
          <p:nvPr>
            <p:ph idx="1" type="subTitle"/>
          </p:nvPr>
        </p:nvSpPr>
        <p:spPr>
          <a:xfrm flipH="1">
            <a:off x="1921300" y="1156950"/>
            <a:ext cx="6699600" cy="25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Anything where you can put in </a:t>
            </a:r>
            <a:r>
              <a:rPr lang="en" sz="1700"/>
              <a:t>information</a:t>
            </a:r>
            <a:r>
              <a:rPr lang="en" sz="1700"/>
              <a:t> for your pc to work with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Mouse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Keyboard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Mic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Camera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401" name="Google Shape;401;p50"/>
          <p:cNvSpPr txBox="1"/>
          <p:nvPr>
            <p:ph idx="2" type="title"/>
          </p:nvPr>
        </p:nvSpPr>
        <p:spPr>
          <a:xfrm>
            <a:off x="1921358" y="291650"/>
            <a:ext cx="29661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Input devices</a:t>
            </a:r>
            <a:endParaRPr sz="29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1"/>
          <p:cNvSpPr txBox="1"/>
          <p:nvPr>
            <p:ph idx="1" type="subTitle"/>
          </p:nvPr>
        </p:nvSpPr>
        <p:spPr>
          <a:xfrm>
            <a:off x="1296526" y="1156950"/>
            <a:ext cx="5955000" cy="24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Things that you </a:t>
            </a:r>
            <a:r>
              <a:rPr lang="en" sz="1700"/>
              <a:t>computer</a:t>
            </a:r>
            <a:r>
              <a:rPr lang="en" sz="1700"/>
              <a:t> can output data to</a:t>
            </a:r>
            <a:endParaRPr sz="17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914400" rtl="0" algn="r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Monitor			</a:t>
            </a:r>
            <a:endParaRPr sz="1700"/>
          </a:p>
          <a:p>
            <a:pPr indent="-336550" lvl="0" marL="914400" rtl="0" algn="r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Printer			</a:t>
            </a:r>
            <a:endParaRPr sz="1700"/>
          </a:p>
          <a:p>
            <a:pPr indent="-336550" lvl="0" marL="914400" rtl="0" algn="r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Headphones		</a:t>
            </a:r>
            <a:endParaRPr sz="1700"/>
          </a:p>
          <a:p>
            <a:pPr indent="-336550" lvl="0" marL="914400" rtl="0" algn="r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Speakers		</a:t>
            </a:r>
            <a:endParaRPr sz="1700"/>
          </a:p>
        </p:txBody>
      </p:sp>
      <p:sp>
        <p:nvSpPr>
          <p:cNvPr id="407" name="Google Shape;407;p51"/>
          <p:cNvSpPr txBox="1"/>
          <p:nvPr>
            <p:ph idx="2" type="title"/>
          </p:nvPr>
        </p:nvSpPr>
        <p:spPr>
          <a:xfrm>
            <a:off x="3696353" y="256600"/>
            <a:ext cx="35553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Output Devices</a:t>
            </a:r>
            <a:endParaRPr sz="2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ctrTitle"/>
          </p:nvPr>
        </p:nvSpPr>
        <p:spPr>
          <a:xfrm>
            <a:off x="246950" y="239825"/>
            <a:ext cx="28899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Processing Unit - CPU</a:t>
            </a:r>
            <a:endParaRPr sz="2400"/>
          </a:p>
        </p:txBody>
      </p:sp>
      <p:sp>
        <p:nvSpPr>
          <p:cNvPr id="237" name="Google Shape;237;p31"/>
          <p:cNvSpPr txBox="1"/>
          <p:nvPr>
            <p:ph idx="1" type="subTitle"/>
          </p:nvPr>
        </p:nvSpPr>
        <p:spPr>
          <a:xfrm>
            <a:off x="246950" y="1287900"/>
            <a:ext cx="35124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CPU is the brain of the </a:t>
            </a:r>
            <a:r>
              <a:rPr lang="en" sz="1800"/>
              <a:t>computer. This is where the program is run and the computations are solved.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When picking a CPU there are 3 things to keep in mind: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Number of cores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Multi-Threading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Clock Speed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L3 cache </a:t>
            </a:r>
            <a:endParaRPr sz="1800"/>
          </a:p>
        </p:txBody>
      </p:sp>
      <p:pic>
        <p:nvPicPr>
          <p:cNvPr id="238" name="Google Shape;2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500" y="521325"/>
            <a:ext cx="4489999" cy="410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ctrTitle"/>
          </p:nvPr>
        </p:nvSpPr>
        <p:spPr>
          <a:xfrm>
            <a:off x="514084" y="312375"/>
            <a:ext cx="7245000" cy="8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Number of Cores</a:t>
            </a:r>
            <a:endParaRPr sz="2400"/>
          </a:p>
        </p:txBody>
      </p:sp>
      <p:sp>
        <p:nvSpPr>
          <p:cNvPr id="244" name="Google Shape;244;p32"/>
          <p:cNvSpPr txBox="1"/>
          <p:nvPr>
            <p:ph idx="1" type="subTitle"/>
          </p:nvPr>
        </p:nvSpPr>
        <p:spPr>
          <a:xfrm>
            <a:off x="412475" y="1250075"/>
            <a:ext cx="4362900" cy="3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number of cores that your CPU has directly </a:t>
            </a:r>
            <a:r>
              <a:rPr lang="en" sz="1800"/>
              <a:t>affects</a:t>
            </a:r>
            <a:r>
              <a:rPr lang="en" sz="1800"/>
              <a:t> how fast it functions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When you process something, like a math problem, a core will be able to do one process per cycle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That means that having 8 cores means you can do 8 processes per cycle- literally 8 times more than a single core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0" l="0" r="67063" t="0"/>
          <a:stretch/>
        </p:blipFill>
        <p:spPr>
          <a:xfrm>
            <a:off x="5770522" y="1452150"/>
            <a:ext cx="2061103" cy="31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ctrTitle"/>
          </p:nvPr>
        </p:nvSpPr>
        <p:spPr>
          <a:xfrm>
            <a:off x="514084" y="312375"/>
            <a:ext cx="7245000" cy="8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Number of Threads</a:t>
            </a:r>
            <a:endParaRPr sz="2400"/>
          </a:p>
        </p:txBody>
      </p:sp>
      <p:sp>
        <p:nvSpPr>
          <p:cNvPr id="251" name="Google Shape;251;p33"/>
          <p:cNvSpPr txBox="1"/>
          <p:nvPr>
            <p:ph idx="1" type="subTitle"/>
          </p:nvPr>
        </p:nvSpPr>
        <p:spPr>
          <a:xfrm>
            <a:off x="412475" y="1048000"/>
            <a:ext cx="4362900" cy="3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thread is a way for your CPU to ‘trick’ your operating system into thinking there are more cores than there actually is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Much slower than actual cores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threads will let 1 core act as two, sharing its </a:t>
            </a:r>
            <a:r>
              <a:rPr lang="en" sz="1800"/>
              <a:t>resources</a:t>
            </a:r>
            <a:r>
              <a:rPr lang="en" sz="1800"/>
              <a:t> and cache to complete actions faster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 a computer with 4 cores and 4 threads will act like a computer with 16 cores (but slower)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2" name="Google Shape;252;p33"/>
          <p:cNvPicPr preferRelativeResize="0"/>
          <p:nvPr/>
        </p:nvPicPr>
        <p:blipFill rotWithShape="1">
          <a:blip r:embed="rId3">
            <a:alphaModFix/>
          </a:blip>
          <a:srcRect b="0" l="0" r="54902" t="0"/>
          <a:stretch/>
        </p:blipFill>
        <p:spPr>
          <a:xfrm>
            <a:off x="5233501" y="1452150"/>
            <a:ext cx="2822125" cy="31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4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04532" cy="16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/>
          <p:nvPr>
            <p:ph type="ctrTitle"/>
          </p:nvPr>
        </p:nvSpPr>
        <p:spPr>
          <a:xfrm>
            <a:off x="514084" y="312375"/>
            <a:ext cx="7245000" cy="8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Clock Speed</a:t>
            </a:r>
            <a:endParaRPr sz="2400"/>
          </a:p>
        </p:txBody>
      </p:sp>
      <p:sp>
        <p:nvSpPr>
          <p:cNvPr id="265" name="Google Shape;265;p35"/>
          <p:cNvSpPr txBox="1"/>
          <p:nvPr>
            <p:ph idx="1" type="subTitle"/>
          </p:nvPr>
        </p:nvSpPr>
        <p:spPr>
          <a:xfrm>
            <a:off x="412475" y="1250075"/>
            <a:ext cx="4362900" cy="3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Clock speed is measured in GHz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 gigahertz will have 3 billion cycles per second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some </a:t>
            </a:r>
            <a:r>
              <a:rPr lang="en" sz="1800"/>
              <a:t>bottlenecks</a:t>
            </a:r>
            <a:r>
              <a:rPr lang="en" sz="1800"/>
              <a:t> that can stop it from running at full speed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For example you if you double your clock speed you don’t </a:t>
            </a:r>
            <a:r>
              <a:rPr lang="en" sz="1800"/>
              <a:t>necessarily double you computer speed</a:t>
            </a:r>
            <a:r>
              <a:rPr lang="en" sz="1800"/>
              <a:t> </a:t>
            </a:r>
            <a:endParaRPr sz="1800"/>
          </a:p>
        </p:txBody>
      </p:sp>
      <p:pic>
        <p:nvPicPr>
          <p:cNvPr id="266" name="Google Shape;2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900" y="1250075"/>
            <a:ext cx="3265525" cy="109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5"/>
          <p:cNvSpPr txBox="1"/>
          <p:nvPr/>
        </p:nvSpPr>
        <p:spPr>
          <a:xfrm>
            <a:off x="5007600" y="1176375"/>
            <a:ext cx="10596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1 GHz</a:t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2 GHz</a:t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3GHz</a:t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68" name="Google Shape;26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900" y="2415613"/>
            <a:ext cx="3265526" cy="1192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5900" y="3681750"/>
            <a:ext cx="3265525" cy="1196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6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04532" cy="16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7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04532" cy="16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